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333" r:id="rId3"/>
    <p:sldId id="275" r:id="rId4"/>
    <p:sldId id="272" r:id="rId5"/>
    <p:sldId id="264" r:id="rId6"/>
    <p:sldId id="325" r:id="rId7"/>
    <p:sldId id="265" r:id="rId8"/>
    <p:sldId id="267" r:id="rId9"/>
    <p:sldId id="268" r:id="rId10"/>
    <p:sldId id="281" r:id="rId11"/>
    <p:sldId id="383" r:id="rId12"/>
    <p:sldId id="335" r:id="rId13"/>
    <p:sldId id="384" r:id="rId14"/>
    <p:sldId id="274" r:id="rId15"/>
    <p:sldId id="338" r:id="rId16"/>
    <p:sldId id="339" r:id="rId17"/>
    <p:sldId id="390" r:id="rId18"/>
    <p:sldId id="305" r:id="rId19"/>
    <p:sldId id="391" r:id="rId20"/>
    <p:sldId id="365" r:id="rId21"/>
    <p:sldId id="343" r:id="rId22"/>
    <p:sldId id="344" r:id="rId23"/>
    <p:sldId id="345" r:id="rId24"/>
    <p:sldId id="368" r:id="rId25"/>
    <p:sldId id="348" r:id="rId26"/>
    <p:sldId id="349" r:id="rId27"/>
    <p:sldId id="350" r:id="rId28"/>
    <p:sldId id="351" r:id="rId29"/>
    <p:sldId id="370" r:id="rId30"/>
    <p:sldId id="353" r:id="rId31"/>
    <p:sldId id="372" r:id="rId32"/>
    <p:sldId id="356" r:id="rId33"/>
    <p:sldId id="378" r:id="rId34"/>
    <p:sldId id="355" r:id="rId35"/>
    <p:sldId id="362" r:id="rId36"/>
    <p:sldId id="357" r:id="rId37"/>
    <p:sldId id="358" r:id="rId38"/>
    <p:sldId id="36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6"/>
    </p:cViewPr>
  </p:sorterViewPr>
  <p:notesViewPr>
    <p:cSldViewPr>
      <p:cViewPr varScale="1">
        <p:scale>
          <a:sx n="60" d="100"/>
          <a:sy n="60" d="100"/>
        </p:scale>
        <p:origin x="-2478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7BACC-FCE6-4E5F-8147-ABBC97E536D5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2AFFE-81FC-46EB-8FD7-50F64E0AF7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8AB4A-D442-45EA-83BA-F6E75C38D18C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2FA4C-F188-4CB6-A3D6-C027E1DAA8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2FA4C-F188-4CB6-A3D6-C027E1DAA85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54428" y="89599"/>
            <a:ext cx="9013372" cy="6692201"/>
          </a:xfrm>
          <a:prstGeom prst="roundRect">
            <a:avLst>
              <a:gd name="adj" fmla="val 492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Nov, 2013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Nov,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Nov,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ounded Rectangle 6"/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FF0000"/>
                </a:solidFill>
                <a:latin typeface="Cambria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1700" y="6172200"/>
            <a:ext cx="2476500" cy="476250"/>
          </a:xfrm>
        </p:spPr>
        <p:txBody>
          <a:bodyPr anchor="b"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55E58538-A7A1-4FC2-8B61-DAFA10F17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29300" y="6172200"/>
            <a:ext cx="2476500" cy="476250"/>
          </a:xfrm>
        </p:spPr>
        <p:txBody>
          <a:bodyPr anchor="b"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 anchor="b"/>
          <a:lstStyle/>
          <a:p>
            <a:r>
              <a:rPr lang="en-US" dirty="0" smtClean="0"/>
              <a:t>15th Nov, 2013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457200" cy="457200"/>
          </a:xfrm>
        </p:spPr>
        <p:txBody>
          <a:bodyPr/>
          <a:lstStyle/>
          <a:p>
            <a:fld id="{55E58538-A7A1-4FC2-8B61-DAFA10F17F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US" dirty="0" smtClean="0"/>
              <a:t>15th Nov,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Nov,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Nov,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Nov,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Nov,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15th Nov,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72200"/>
            <a:ext cx="457200" cy="457200"/>
          </a:xfrm>
        </p:spPr>
        <p:txBody>
          <a:bodyPr/>
          <a:lstStyle/>
          <a:p>
            <a:fld id="{55E58538-A7A1-4FC2-8B61-DAFA10F17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7724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53100" y="617220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15th Nov, 2013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58200" y="61722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5E58538-A7A1-4FC2-8B61-DAFA10F17F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3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4e-eYtXwhz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rosh\Desktop\ASEE%20presentation\Videos\all%20tries.wmv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luupUI-g-e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rosh\Desktop\ASEE%20presentation\Videos\PSO1.avi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0N-4E_kCxC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rosh\Desktop\ASEE%20presentation\Videos\psols.wmv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OCaL55Hxhu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rosh\Desktop\ASEE%20presentation\Videos\ring%202.wmv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tSaKyPamGu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rosh\Desktop\ASEE%20presentation\Videos\sphere%202.wmv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pUyCTGK0R8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arosh\Desktop\ASEE%20presentation\Videos\horiz.wmv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2296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ndalus" pitchFamily="2" charset="-78"/>
                <a:cs typeface="Andalus" pitchFamily="2" charset="-78"/>
              </a:rPr>
              <a:t>Goal Directed Design of Serial Robotic Manipulators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95400" y="3124200"/>
            <a:ext cx="64008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Sarosh Patel &amp;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Tarek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Sobh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4572000"/>
            <a:ext cx="83820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RISC Laboratory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3600" noProof="0" dirty="0" smtClean="0">
                <a:solidFill>
                  <a:srgbClr val="002060"/>
                </a:solidFill>
              </a:rPr>
              <a:t>University of Bridgeport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0" y="457200"/>
            <a:ext cx="8382000" cy="60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ASEE Zone 1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dirty="0" smtClean="0"/>
              <a:t>The robot base is fixed and located at the origin</a:t>
            </a:r>
          </a:p>
          <a:p>
            <a:pPr lvl="0" algn="just"/>
            <a:r>
              <a:rPr lang="en-US" dirty="0" smtClean="0"/>
              <a:t>The task points are specified with respect to the manipulator’s base frame</a:t>
            </a:r>
          </a:p>
          <a:p>
            <a:pPr lvl="0" algn="just"/>
            <a:r>
              <a:rPr lang="en-US" dirty="0" smtClean="0"/>
              <a:t>The joint limitations are known to the designer.</a:t>
            </a:r>
          </a:p>
          <a:p>
            <a:pPr lvl="0" algn="just"/>
            <a:r>
              <a:rPr lang="en-US" dirty="0" smtClean="0"/>
              <a:t>The last three axis of the manipulator constitute a spherical wrist</a:t>
            </a:r>
          </a:p>
          <a:p>
            <a:pPr lvl="0" algn="just"/>
            <a:r>
              <a:rPr lang="en-US" dirty="0" smtClean="0"/>
              <a:t>To limit the number of inverse kinematic solutions only non-redundant configurations are considered.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Methodology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Let P be the set of  </a:t>
            </a:r>
            <a:r>
              <a:rPr lang="en-US" i="1" dirty="0" smtClean="0"/>
              <a:t>m</a:t>
            </a:r>
            <a:r>
              <a:rPr lang="en-US" dirty="0" smtClean="0"/>
              <a:t> task points that define the manipulators performance requirements</a:t>
            </a:r>
          </a:p>
          <a:p>
            <a:endParaRPr lang="en-US" dirty="0" smtClean="0"/>
          </a:p>
          <a:p>
            <a:r>
              <a:rPr lang="en-US" dirty="0" smtClean="0"/>
              <a:t>All these point belong to the 6-dimensional Task Space (TS) that combines position and orientation of the manipulator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are the real world coordinates </a:t>
            </a:r>
          </a:p>
          <a:p>
            <a:pPr>
              <a:buNone/>
            </a:pPr>
            <a:r>
              <a:rPr lang="en-US" dirty="0" smtClean="0"/>
              <a:t>    and           are the roll, pitch and yaw angles about the standard Z, Y and X -axis</a:t>
            </a:r>
            <a:endParaRPr 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200400" y="2233613"/>
          <a:ext cx="2535314" cy="433387"/>
        </p:xfrm>
        <a:graphic>
          <a:graphicData uri="http://schemas.openxmlformats.org/presentationml/2006/ole">
            <p:oleObj spid="_x0000_s165890" name="Equation" r:id="rId3" imgW="1485720" imgH="25380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895600" y="3505200"/>
          <a:ext cx="3794760" cy="457200"/>
        </p:xfrm>
        <a:graphic>
          <a:graphicData uri="http://schemas.openxmlformats.org/presentationml/2006/ole">
            <p:oleObj spid="_x0000_s165891" name="Equation" r:id="rId4" imgW="2108160" imgH="2538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81050" y="4108041"/>
          <a:ext cx="742950" cy="311559"/>
        </p:xfrm>
        <a:graphic>
          <a:graphicData uri="http://schemas.openxmlformats.org/presentationml/2006/ole">
            <p:oleObj spid="_x0000_s165892" name="Equation" r:id="rId5" imgW="393480" imgH="16488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352353" y="4545013"/>
          <a:ext cx="705047" cy="331787"/>
        </p:xfrm>
        <a:graphic>
          <a:graphicData uri="http://schemas.openxmlformats.org/presentationml/2006/ole">
            <p:oleObj spid="_x0000_s165893" name="Equation" r:id="rId6" imgW="431640" imgH="203040" progId="Equation.DSMT4">
              <p:embed/>
            </p:oleObj>
          </a:graphicData>
        </a:graphic>
      </p:graphicFrame>
      <p:pic>
        <p:nvPicPr>
          <p:cNvPr id="15" name="Picture 7" descr="C:\Users\Sarosh\Desktop\PhD Files\images\t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61" y="4953000"/>
            <a:ext cx="2238339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Methodology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 the set of task point P be represented as: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                        and</a:t>
            </a:r>
          </a:p>
          <a:p>
            <a:r>
              <a:rPr lang="en-US" dirty="0" smtClean="0"/>
              <a:t> For task points requiring multiple orientations         remains constant, while       will assume different values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90800" y="2157413"/>
          <a:ext cx="3532104" cy="433387"/>
        </p:xfrm>
        <a:graphic>
          <a:graphicData uri="http://schemas.openxmlformats.org/presentationml/2006/ole">
            <p:oleObj spid="_x0000_s122882" name="Equation" r:id="rId3" imgW="2070000" imgH="2538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19600" y="2895600"/>
          <a:ext cx="1485900" cy="457200"/>
        </p:xfrm>
        <a:graphic>
          <a:graphicData uri="http://schemas.openxmlformats.org/presentationml/2006/ole">
            <p:oleObj spid="_x0000_s122883" name="Equation" r:id="rId4" imgW="825480" imgH="2538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09800" y="2868990"/>
          <a:ext cx="1524000" cy="483810"/>
        </p:xfrm>
        <a:graphic>
          <a:graphicData uri="http://schemas.openxmlformats.org/presentationml/2006/ole">
            <p:oleObj spid="_x0000_s122884" name="Equation" r:id="rId5" imgW="799920" imgH="2538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010400" y="3352800"/>
          <a:ext cx="406401" cy="457201"/>
        </p:xfrm>
        <a:graphic>
          <a:graphicData uri="http://schemas.openxmlformats.org/presentationml/2006/ole">
            <p:oleObj spid="_x0000_s122885" name="Equation" r:id="rId6" imgW="203040" imgH="2286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124200" y="3733800"/>
          <a:ext cx="419100" cy="471488"/>
        </p:xfrm>
        <a:graphic>
          <a:graphicData uri="http://schemas.openxmlformats.org/presentationml/2006/ole">
            <p:oleObj spid="_x0000_s122886" name="Equation" r:id="rId7" imgW="203040" imgH="228600" progId="Equation.DSMT4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3975" name="Picture 7" descr="C:\Users\Sarosh\Desktop\PhD Files\images\to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4267200"/>
            <a:ext cx="2543567" cy="1905000"/>
          </a:xfrm>
          <a:prstGeom prst="rect">
            <a:avLst/>
          </a:prstGeom>
          <a:noFill/>
        </p:spPr>
      </p:pic>
      <p:pic>
        <p:nvPicPr>
          <p:cNvPr id="83976" name="Picture 8" descr="C:\Users\Sarosh\Desktop\PhD Files\images\fron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4343400"/>
            <a:ext cx="2438400" cy="183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Constrained Joint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7772400" cy="5257800"/>
          </a:xfrm>
        </p:spPr>
        <p:txBody>
          <a:bodyPr/>
          <a:lstStyle/>
          <a:p>
            <a:r>
              <a:rPr lang="en-US" dirty="0" smtClean="0"/>
              <a:t>The joint vector for n-</a:t>
            </a:r>
            <a:r>
              <a:rPr lang="en-US" dirty="0" err="1" smtClean="0"/>
              <a:t>DoF</a:t>
            </a:r>
            <a:r>
              <a:rPr lang="en-US" dirty="0" smtClean="0"/>
              <a:t> manipulator is</a:t>
            </a:r>
          </a:p>
          <a:p>
            <a:endParaRPr lang="en-US" dirty="0" smtClean="0"/>
          </a:p>
          <a:p>
            <a:r>
              <a:rPr lang="en-US" dirty="0" smtClean="0"/>
              <a:t>Every joint vector defines a unique manipulator pose and a distinct point in the n-dimensional Joint Space (Q)</a:t>
            </a:r>
          </a:p>
          <a:p>
            <a:r>
              <a:rPr lang="en-US" dirty="0" smtClean="0"/>
              <a:t>Since the joints are </a:t>
            </a:r>
            <a:r>
              <a:rPr lang="en-US" dirty="0" err="1" smtClean="0"/>
              <a:t>constrainted</a:t>
            </a:r>
            <a:r>
              <a:rPr lang="en-US" dirty="0" smtClean="0"/>
              <a:t> with lower and upper bounds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Constrained joint space (Qc) is the</a:t>
            </a:r>
          </a:p>
          <a:p>
            <a:pPr>
              <a:buNone/>
            </a:pPr>
            <a:r>
              <a:rPr lang="en-US" dirty="0" smtClean="0"/>
              <a:t> set of possible joint angles that the </a:t>
            </a:r>
          </a:p>
          <a:p>
            <a:pPr>
              <a:buNone/>
            </a:pPr>
            <a:r>
              <a:rPr lang="en-US" dirty="0" smtClean="0"/>
              <a:t>are within the joint limits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81400" y="3581400"/>
          <a:ext cx="1949116" cy="457200"/>
        </p:xfrm>
        <a:graphic>
          <a:graphicData uri="http://schemas.openxmlformats.org/presentationml/2006/ole">
            <p:oleObj spid="_x0000_s166914" name="Equation" r:id="rId3" imgW="1028520" imgH="2412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52800" y="1600200"/>
          <a:ext cx="2377439" cy="457200"/>
        </p:xfrm>
        <a:graphic>
          <a:graphicData uri="http://schemas.openxmlformats.org/presentationml/2006/ole">
            <p:oleObj spid="_x0000_s166915" name="Equation" r:id="rId4" imgW="1320480" imgH="2538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33800" y="6156158"/>
          <a:ext cx="838200" cy="397042"/>
        </p:xfrm>
        <a:graphic>
          <a:graphicData uri="http://schemas.openxmlformats.org/presentationml/2006/ole">
            <p:oleObj spid="_x0000_s166916" name="Equation" r:id="rId5" imgW="482400" imgH="228600" progId="Equation.DSMT4">
              <p:embed/>
            </p:oleObj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3352800" y="4038600"/>
          <a:ext cx="2422525" cy="457200"/>
        </p:xfrm>
        <a:graphic>
          <a:graphicData uri="http://schemas.openxmlformats.org/presentationml/2006/ole">
            <p:oleObj spid="_x0000_s166917" name="Equation" r:id="rId6" imgW="1346040" imgH="253800" progId="Equation.DSMT4">
              <p:embed/>
            </p:oleObj>
          </a:graphicData>
        </a:graphic>
      </p:graphicFrame>
      <p:pic>
        <p:nvPicPr>
          <p:cNvPr id="10" name="Picture 1" descr="C:\Users\Sarosh\Desktop\PhD Files\images\worskpace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3528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Reachability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 all </a:t>
            </a:r>
            <a:r>
              <a:rPr lang="en-US" i="1" dirty="0" smtClean="0"/>
              <a:t>DH</a:t>
            </a:r>
            <a:r>
              <a:rPr lang="en-US" dirty="0" smtClean="0"/>
              <a:t> such that for all points in </a:t>
            </a:r>
            <a:r>
              <a:rPr lang="en-US" i="1" dirty="0" smtClean="0"/>
              <a:t>P</a:t>
            </a:r>
            <a:r>
              <a:rPr lang="en-US" dirty="0" smtClean="0"/>
              <a:t>, there exists at least one joint vector </a:t>
            </a:r>
            <a:r>
              <a:rPr lang="en-US" i="1" dirty="0" smtClean="0"/>
              <a:t>q </a:t>
            </a:r>
            <a:r>
              <a:rPr lang="en-US" dirty="0" smtClean="0"/>
              <a:t>within </a:t>
            </a:r>
            <a:r>
              <a:rPr lang="en-US" i="1" dirty="0" smtClean="0"/>
              <a:t>Qc, </a:t>
            </a:r>
            <a:r>
              <a:rPr lang="en-US" dirty="0" smtClean="0"/>
              <a:t>such that </a:t>
            </a:r>
            <a:r>
              <a:rPr lang="en-US" i="1" dirty="0" smtClean="0"/>
              <a:t>f(</a:t>
            </a:r>
            <a:r>
              <a:rPr lang="en-US" i="1" dirty="0" err="1" smtClean="0"/>
              <a:t>DH,q</a:t>
            </a:r>
            <a:r>
              <a:rPr lang="en-US" i="1" dirty="0" smtClean="0"/>
              <a:t>) = p</a:t>
            </a:r>
          </a:p>
          <a:p>
            <a:r>
              <a:rPr lang="en-US" dirty="0" smtClean="0"/>
              <a:t>Excluding singular postures</a:t>
            </a:r>
          </a:p>
          <a:p>
            <a:endParaRPr lang="en-US" i="1" dirty="0" smtClean="0"/>
          </a:p>
          <a:p>
            <a:pPr>
              <a:buNone/>
            </a:pPr>
            <a:r>
              <a:rPr lang="en-US" i="1" dirty="0" smtClean="0"/>
              <a:t>Find all DH such that </a:t>
            </a:r>
          </a:p>
          <a:p>
            <a:endParaRPr lang="en-US" dirty="0" smtClean="0"/>
          </a:p>
          <a:p>
            <a:r>
              <a:rPr lang="en-US" dirty="0" smtClean="0"/>
              <a:t>There will be many configurations that can satisfy the above condition</a:t>
            </a:r>
          </a:p>
          <a:p>
            <a:r>
              <a:rPr lang="en-US" dirty="0" smtClean="0"/>
              <a:t>The resulting set of configurations will have a few configurations that can satisfy the above condition only in singular posture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reachability</a:t>
            </a:r>
            <a:r>
              <a:rPr lang="en-US" dirty="0" smtClean="0"/>
              <a:t> criterion encompasses the end-</a:t>
            </a:r>
            <a:r>
              <a:rPr lang="en-US" dirty="0" err="1" smtClean="0"/>
              <a:t>effector</a:t>
            </a:r>
            <a:r>
              <a:rPr lang="en-US" dirty="0" smtClean="0"/>
              <a:t> orientation too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124200" y="2808287"/>
          <a:ext cx="5867400" cy="468313"/>
        </p:xfrm>
        <a:graphic>
          <a:graphicData uri="http://schemas.openxmlformats.org/presentationml/2006/ole">
            <p:oleObj spid="_x0000_s40963" name="Equation" r:id="rId3" imgW="318744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Reachability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66800" y="3078480"/>
          <a:ext cx="6934201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76800"/>
                <a:gridCol w="2057401"/>
              </a:tblGrid>
              <a:tr h="3560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of the Task Point ‘P’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reachability</a:t>
                      </a:r>
                      <a:r>
                        <a:rPr lang="en-US" dirty="0" smtClean="0"/>
                        <a:t>() value</a:t>
                      </a:r>
                      <a:endParaRPr lang="en-US" dirty="0"/>
                    </a:p>
                  </a:txBody>
                  <a:tcPr anchor="ctr"/>
                </a:tc>
              </a:tr>
              <a:tr h="614516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dirty="0" smtClean="0"/>
                        <a:t>P inside the workspace and at least one solution is within joint constraints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[0 1]</a:t>
                      </a:r>
                      <a:endParaRPr lang="en-US" dirty="0"/>
                    </a:p>
                  </a:txBody>
                  <a:tcPr anchor="ctr"/>
                </a:tc>
              </a:tr>
              <a:tr h="553719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dirty="0" smtClean="0"/>
                        <a:t>P inside the workspace and the only solution has at least one of the joint angles at its maximum displacement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56029"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dirty="0" smtClean="0"/>
                        <a:t>P inside the workspace and the one of the solutions is the one with all joints displacements mid-range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1068388" y="1066800"/>
          <a:ext cx="7245350" cy="1524000"/>
        </p:xfrm>
        <a:graphic>
          <a:graphicData uri="http://schemas.openxmlformats.org/presentationml/2006/ole">
            <p:oleObj spid="_x0000_s124931" name="Equation" r:id="rId3" imgW="3886200" imgH="825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Methodology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Extending the same </a:t>
            </a:r>
            <a:r>
              <a:rPr lang="en-US" dirty="0" err="1" smtClean="0"/>
              <a:t>reachability</a:t>
            </a:r>
            <a:r>
              <a:rPr lang="en-US" dirty="0" smtClean="0"/>
              <a:t> criterion to all ‘m’ task points in P, we have: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Minimizing </a:t>
            </a:r>
            <a:r>
              <a:rPr lang="en-US" dirty="0" smtClean="0"/>
              <a:t>this function over the configuration space while give the optimal manipulator configuration that can reach all task points with mid-range or close to mid-range joint displacements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1065213" y="2514600"/>
          <a:ext cx="7472362" cy="1447800"/>
        </p:xfrm>
        <a:graphic>
          <a:graphicData uri="http://schemas.openxmlformats.org/presentationml/2006/ole">
            <p:oleObj spid="_x0000_s125957" name="Equation" r:id="rId3" imgW="4406760" imgH="863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Manipulator </a:t>
            </a:r>
            <a:r>
              <a:rPr lang="en-US" dirty="0" err="1" smtClean="0"/>
              <a:t>Reachability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27,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74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1276350"/>
            <a:ext cx="62674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Reachability</a:t>
            </a:r>
            <a:r>
              <a:rPr lang="en-US" dirty="0" smtClean="0"/>
              <a:t> function is highly non-linear</a:t>
            </a:r>
          </a:p>
          <a:p>
            <a:r>
              <a:rPr lang="en-US" dirty="0" smtClean="0"/>
              <a:t>Having multiple local minimum points</a:t>
            </a:r>
          </a:p>
          <a:p>
            <a:r>
              <a:rPr lang="en-US" dirty="0" smtClean="0"/>
              <a:t>The number of local minima increase with increasing number of task points</a:t>
            </a:r>
          </a:p>
          <a:p>
            <a:r>
              <a:rPr lang="en-US" dirty="0" smtClean="0"/>
              <a:t>Local optimization methods yield an acceptable solution but not a global or optimum solution</a:t>
            </a:r>
          </a:p>
          <a:p>
            <a:r>
              <a:rPr lang="en-US" dirty="0" smtClean="0"/>
              <a:t>Global optimization routines are needed to search beyond local minima and find a global minimum</a:t>
            </a:r>
          </a:p>
          <a:p>
            <a:r>
              <a:rPr lang="en-US" dirty="0" smtClean="0"/>
              <a:t>Simulated Annealing Method is used for global minimization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Flow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Jan 27,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55435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design manipulators based on task description such that task performance is guaranteed under user specified task / operating constraints.</a:t>
            </a:r>
          </a:p>
          <a:p>
            <a:r>
              <a:rPr lang="en-US" dirty="0" smtClean="0"/>
              <a:t>A manipulator task can be properly described in terms of the end-</a:t>
            </a:r>
            <a:r>
              <a:rPr lang="en-US" dirty="0" err="1" smtClean="0"/>
              <a:t>effector</a:t>
            </a:r>
            <a:r>
              <a:rPr lang="en-US" dirty="0" smtClean="0"/>
              <a:t> positions and orientations required.</a:t>
            </a:r>
          </a:p>
          <a:p>
            <a:r>
              <a:rPr lang="en-US" dirty="0" smtClean="0"/>
              <a:t>The operating constraints in terms of joint angle limitations for each of the joints</a:t>
            </a:r>
          </a:p>
          <a:p>
            <a:r>
              <a:rPr lang="en-US" dirty="0" smtClean="0"/>
              <a:t>This methodology  generates the appropriate kinematic structure for the given task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Structures Generated by Simulated Annealing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 descr="image015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3124200"/>
            <a:ext cx="609524" cy="609524"/>
          </a:xfrm>
          <a:prstGeom prst="rect">
            <a:avLst/>
          </a:prstGeom>
        </p:spPr>
      </p:pic>
      <p:pic>
        <p:nvPicPr>
          <p:cNvPr id="9" name="all tries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057400" y="1562100"/>
            <a:ext cx="5486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Swarm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Essentially an algorithm for simulating the social behavior of animals that act in a group like school of fish or flock of birds.</a:t>
            </a:r>
          </a:p>
          <a:p>
            <a:r>
              <a:rPr lang="en-US" dirty="0" smtClean="0"/>
              <a:t>Particles/agents  in the swarm follow few very basic rules</a:t>
            </a:r>
          </a:p>
          <a:p>
            <a:r>
              <a:rPr lang="en-US" dirty="0" smtClean="0"/>
              <a:t>It was later adapted for solving global optimization problems</a:t>
            </a:r>
          </a:p>
          <a:p>
            <a:r>
              <a:rPr lang="en-US" dirty="0" smtClean="0"/>
              <a:t>PSO can explore and exploit the search space better than other algorithms</a:t>
            </a:r>
          </a:p>
          <a:p>
            <a:r>
              <a:rPr lang="en-US" dirty="0" smtClean="0"/>
              <a:t>With a few simple modifications multiple global minima can be found using PSO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55E58538-A7A1-4FC2-8B61-DAFA10F17F0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 using PSO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position error function for a planar two link manipulator is below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c 5P6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3429000"/>
            <a:ext cx="3886200" cy="32004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43000" y="2286000"/>
          <a:ext cx="3640137" cy="762000"/>
        </p:xfrm>
        <a:graphic>
          <a:graphicData uri="http://schemas.openxmlformats.org/presentationml/2006/ole">
            <p:oleObj spid="_x0000_s133122" name="Equation" r:id="rId4" imgW="2184120" imgH="457200" progId="Equation.DSMT4">
              <p:embed/>
            </p:oleObj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55E58538-A7A1-4FC2-8B61-DAFA10F17F0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29000"/>
            <a:ext cx="38290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676400"/>
            <a:ext cx="20478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 using PSO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55E58538-A7A1-4FC2-8B61-DAFA10F17F0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 descr="image015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3657600"/>
            <a:ext cx="609524" cy="609524"/>
          </a:xfrm>
          <a:prstGeom prst="rect">
            <a:avLst/>
          </a:prstGeom>
        </p:spPr>
      </p:pic>
      <p:pic>
        <p:nvPicPr>
          <p:cNvPr id="8" name="PSO1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33600" y="173355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Puma Arm Inverse solutions</a:t>
            </a:r>
            <a:endParaRPr lang="en-US" dirty="0"/>
          </a:p>
        </p:txBody>
      </p:sp>
      <p:pic>
        <p:nvPicPr>
          <p:cNvPr id="4" name="Picture 3" descr="puma solution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219200"/>
            <a:ext cx="4371975" cy="444817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4114800" cy="3657600"/>
          </a:xfrm>
        </p:spPr>
        <p:txBody>
          <a:bodyPr/>
          <a:lstStyle/>
          <a:p>
            <a:r>
              <a:rPr lang="en-US" dirty="0" smtClean="0"/>
              <a:t>Four solutions inverse position solutions for most points in the reachable workspace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And multiple inverse solutions for the wrist depending on the position of the arm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55E58538-A7A1-4FC2-8B61-DAFA10F17F0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 using PSO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the 6-dimenional problem, we decompose the problem into 2 sub-problems – Positioning and Orientating</a:t>
            </a:r>
          </a:p>
          <a:p>
            <a:r>
              <a:rPr lang="en-US" dirty="0" smtClean="0"/>
              <a:t>Greedy Optimization – The optimal solution to a large problem contains optimal solutions to its sub-problems</a:t>
            </a:r>
          </a:p>
          <a:p>
            <a:r>
              <a:rPr lang="en-US" dirty="0" smtClean="0"/>
              <a:t>First run of PSO finds the joint angles necessary to position the arm at the required task point</a:t>
            </a:r>
          </a:p>
          <a:p>
            <a:r>
              <a:rPr lang="en-US" dirty="0" smtClean="0"/>
              <a:t>In the second run, for every position solution, PSO finds wrist joint angles necessary to achieve the desired orientation</a:t>
            </a:r>
          </a:p>
          <a:p>
            <a:r>
              <a:rPr lang="en-US" dirty="0" smtClean="0"/>
              <a:t>With a few simple modifications multiple global minima can be found using PSO</a:t>
            </a:r>
          </a:p>
          <a:p>
            <a:pPr lvl="1"/>
            <a:r>
              <a:rPr lang="en-US" dirty="0" err="1" smtClean="0"/>
              <a:t>Thresholding</a:t>
            </a:r>
            <a:endParaRPr lang="en-US" dirty="0" smtClean="0"/>
          </a:p>
          <a:p>
            <a:pPr lvl="1"/>
            <a:r>
              <a:rPr lang="en-US" dirty="0" smtClean="0"/>
              <a:t>Grouping particles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55E58538-A7A1-4FC2-8B61-DAFA10F17F0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Puma Inverse Kinematics using PSO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5456237"/>
            <a:ext cx="6324600" cy="124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Puma560  Joint limits</a:t>
            </a:r>
          </a:p>
          <a:p>
            <a:pPr lvl="1"/>
            <a:r>
              <a:rPr lang="en-US" dirty="0" smtClean="0"/>
              <a:t>LB = [-160, -45, -225, -110, -100, -266]</a:t>
            </a:r>
          </a:p>
          <a:p>
            <a:pPr lvl="1"/>
            <a:r>
              <a:rPr lang="en-US" dirty="0" smtClean="0"/>
              <a:t>UB = [160, 225,  45,     170,  100,   266]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55E58538-A7A1-4FC2-8B61-DAFA10F17F0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 descr="image015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3124200"/>
            <a:ext cx="609524" cy="609524"/>
          </a:xfrm>
          <a:prstGeom prst="rect">
            <a:avLst/>
          </a:prstGeom>
        </p:spPr>
      </p:pic>
      <p:pic>
        <p:nvPicPr>
          <p:cNvPr id="9" name="psol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828800" y="1066800"/>
            <a:ext cx="5486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Kinematics using PSO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Solutions are found within joint specified joint limits (constrained joint space)</a:t>
            </a:r>
          </a:p>
          <a:p>
            <a:pPr lvl="1"/>
            <a:r>
              <a:rPr lang="en-US" dirty="0" smtClean="0"/>
              <a:t>Multiple inverse solutions can be found together</a:t>
            </a:r>
          </a:p>
          <a:p>
            <a:pPr lvl="1"/>
            <a:r>
              <a:rPr lang="en-US" dirty="0" smtClean="0"/>
              <a:t>Works with a general formulation of the problem</a:t>
            </a:r>
          </a:p>
          <a:p>
            <a:pPr lvl="1"/>
            <a:r>
              <a:rPr lang="en-US" dirty="0" smtClean="0"/>
              <a:t>Does not require multiple runs with random seed like the traditional numerical methods</a:t>
            </a:r>
            <a:endParaRPr lang="en-US" dirty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Slow when compared to closed form analytical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55E58538-A7A1-4FC2-8B61-DAFA10F17F0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Generating new optimal structures for a set of tasks</a:t>
            </a:r>
          </a:p>
          <a:p>
            <a:endParaRPr lang="en-US" dirty="0" smtClean="0"/>
          </a:p>
          <a:p>
            <a:r>
              <a:rPr lang="en-US" dirty="0" smtClean="0"/>
              <a:t>The methodology is applied to a wide range of tasks</a:t>
            </a:r>
          </a:p>
          <a:p>
            <a:pPr lvl="1"/>
            <a:r>
              <a:rPr lang="en-US" dirty="0" smtClean="0"/>
              <a:t>Varying number of task points	</a:t>
            </a:r>
          </a:p>
          <a:p>
            <a:pPr lvl="1"/>
            <a:r>
              <a:rPr lang="en-US" dirty="0" smtClean="0"/>
              <a:t>Constant and changing orientations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Optimizing existing manipulator structures</a:t>
            </a:r>
          </a:p>
          <a:p>
            <a:pPr lvl="1"/>
            <a:r>
              <a:rPr lang="en-US" dirty="0" smtClean="0"/>
              <a:t>Optimizing a Puma560 manipulator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55E58538-A7A1-4FC2-8B61-DAFA10F17F0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Task Goal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3962400" cy="2286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Ring Goal = [</a:t>
            </a:r>
          </a:p>
          <a:p>
            <a:pPr lvl="1">
              <a:buNone/>
            </a:pPr>
            <a:r>
              <a:rPr lang="en-US" dirty="0" smtClean="0"/>
              <a:t>    0.7000    0.5000	 0    -3.142 0   -3.142</a:t>
            </a:r>
          </a:p>
          <a:p>
            <a:pPr lvl="1">
              <a:buNone/>
            </a:pPr>
            <a:r>
              <a:rPr lang="en-US" dirty="0" smtClean="0"/>
              <a:t>    0.6414    0.6414	 0    -3.142 0   -3.142</a:t>
            </a:r>
          </a:p>
          <a:p>
            <a:pPr lvl="1">
              <a:buNone/>
            </a:pPr>
            <a:r>
              <a:rPr lang="en-US" dirty="0" smtClean="0"/>
              <a:t>    0.5000    0.7000	 0    -3.142 0   -3.142</a:t>
            </a:r>
          </a:p>
          <a:p>
            <a:pPr lvl="1">
              <a:buNone/>
            </a:pPr>
            <a:r>
              <a:rPr lang="en-US" dirty="0" smtClean="0"/>
              <a:t>    0.3586    0.6414	 0    -3.142 0   -3.142</a:t>
            </a:r>
          </a:p>
          <a:p>
            <a:pPr lvl="1">
              <a:buNone/>
            </a:pPr>
            <a:r>
              <a:rPr lang="en-US" dirty="0" smtClean="0"/>
              <a:t>    0.3000    0.5000	 0    -3.142 0   -3.142</a:t>
            </a:r>
          </a:p>
          <a:p>
            <a:pPr lvl="1">
              <a:buNone/>
            </a:pPr>
            <a:r>
              <a:rPr lang="en-US" dirty="0" smtClean="0"/>
              <a:t>    0.3586    0.3586	 0    -3.142 0   -3.142</a:t>
            </a:r>
          </a:p>
          <a:p>
            <a:pPr lvl="1">
              <a:buNone/>
            </a:pPr>
            <a:r>
              <a:rPr lang="en-US" dirty="0" smtClean="0"/>
              <a:t>    0.5000    0.3000	 0    -3.142 0   -3.142</a:t>
            </a:r>
          </a:p>
          <a:p>
            <a:pPr lvl="1">
              <a:buNone/>
            </a:pPr>
            <a:r>
              <a:rPr lang="en-US" dirty="0" smtClean="0"/>
              <a:t>    0.6414    0.3586	 0    -3.142 0   -3.142</a:t>
            </a:r>
          </a:p>
          <a:p>
            <a:pPr lvl="1">
              <a:buNone/>
            </a:pPr>
            <a:r>
              <a:rPr lang="en-US" dirty="0" smtClean="0"/>
              <a:t>];</a:t>
            </a:r>
          </a:p>
          <a:p>
            <a:endParaRPr lang="en-US" dirty="0"/>
          </a:p>
        </p:txBody>
      </p:sp>
      <p:pic>
        <p:nvPicPr>
          <p:cNvPr id="8" name="Picture 7" descr="rin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4325" y="4038600"/>
            <a:ext cx="4181475" cy="215265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685800" y="4953000"/>
            <a:ext cx="27432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Reachablility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9505" name="Picture 1" descr="G:\Ahura\Demos\ring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Overview of the Solution Methodology</a:t>
            </a:r>
          </a:p>
          <a:p>
            <a:r>
              <a:rPr lang="en-US" dirty="0" smtClean="0"/>
              <a:t>Committee Feedback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Analysis of the Results</a:t>
            </a:r>
          </a:p>
          <a:p>
            <a:r>
              <a:rPr lang="en-US" dirty="0" smtClean="0"/>
              <a:t>Contributions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Task Goal</a:t>
            </a:r>
            <a:endParaRPr lang="en-US" dirty="0"/>
          </a:p>
        </p:txBody>
      </p:sp>
      <p:sp>
        <p:nvSpPr>
          <p:cNvPr id="148482" name="AutoShape 2" descr="Y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84" name="AutoShape 4" descr="Y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55E58538-A7A1-4FC2-8B61-DAFA10F17F0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7" descr="image015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3124200"/>
            <a:ext cx="609524" cy="609524"/>
          </a:xfrm>
          <a:prstGeom prst="rect">
            <a:avLst/>
          </a:prstGeom>
        </p:spPr>
      </p:pic>
      <p:pic>
        <p:nvPicPr>
          <p:cNvPr id="11" name="ring 2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057400" y="1562100"/>
            <a:ext cx="5486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 Goal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60771" name="Picture 3" descr="G:\Ahura\Demos\spher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048000" cy="2286000"/>
          </a:xfrm>
          <a:prstGeom prst="rect">
            <a:avLst/>
          </a:prstGeom>
          <a:noFill/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914400" y="1447800"/>
            <a:ext cx="3962400" cy="228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1500" dirty="0" smtClean="0"/>
              <a:t>Sphere Goal = [</a:t>
            </a:r>
          </a:p>
          <a:p>
            <a:pPr lvl="1"/>
            <a:r>
              <a:rPr lang="en-US" sz="1500" dirty="0" smtClean="0"/>
              <a:t>        0 0.75   0    0          0           0;</a:t>
            </a:r>
          </a:p>
          <a:p>
            <a:pPr lvl="1"/>
            <a:r>
              <a:rPr lang="en-US" sz="1500" dirty="0" smtClean="0"/>
              <a:t>        0 0.75   0  -3.142   0          -3.142;</a:t>
            </a:r>
          </a:p>
          <a:p>
            <a:pPr lvl="1"/>
            <a:r>
              <a:rPr lang="en-US" sz="1500" dirty="0" smtClean="0"/>
              <a:t>        0 0.75   0   0           1.565    0;</a:t>
            </a:r>
          </a:p>
          <a:p>
            <a:pPr lvl="1"/>
            <a:r>
              <a:rPr lang="en-US" sz="1500" dirty="0" smtClean="0"/>
              <a:t>        0 0.75   0   0          -1.565    0;</a:t>
            </a:r>
          </a:p>
          <a:p>
            <a:pPr lvl="1"/>
            <a:r>
              <a:rPr lang="en-US" sz="1500" dirty="0" smtClean="0"/>
              <a:t>        0 0.75   0  -1.372    1.541  -3.142;</a:t>
            </a:r>
          </a:p>
          <a:p>
            <a:pPr lvl="1"/>
            <a:r>
              <a:rPr lang="en-US" sz="1500" dirty="0" smtClean="0"/>
              <a:t>        0 0.75   0  1.784    -1.571  -0.213</a:t>
            </a:r>
          </a:p>
          <a:p>
            <a:r>
              <a:rPr lang="en-US" sz="1500" dirty="0" smtClean="0"/>
              <a:t>];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990600" y="4876800"/>
            <a:ext cx="27432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Reachablility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spher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3962400"/>
            <a:ext cx="4152900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 Goal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 descr="image015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3124200"/>
            <a:ext cx="609524" cy="609524"/>
          </a:xfrm>
          <a:prstGeom prst="rect">
            <a:avLst/>
          </a:prstGeom>
        </p:spPr>
      </p:pic>
      <p:pic>
        <p:nvPicPr>
          <p:cNvPr id="7" name="sphere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828800" y="1257300"/>
            <a:ext cx="5486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Plane Goal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914400" y="1219200"/>
            <a:ext cx="3962400" cy="2286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r>
              <a:rPr lang="en-US" sz="1600" dirty="0" smtClean="0"/>
              <a:t>Horizontal Plane Goal = [.</a:t>
            </a:r>
          </a:p>
          <a:p>
            <a:pPr lvl="1"/>
            <a:r>
              <a:rPr lang="en-US" sz="1600" dirty="0" smtClean="0"/>
              <a:t>0.9  -0.5   0  -3.142 0 -3.142;</a:t>
            </a:r>
          </a:p>
          <a:p>
            <a:pPr lvl="1"/>
            <a:r>
              <a:rPr lang="en-US" sz="1600" dirty="0" smtClean="0"/>
              <a:t>0.9   0      0  -3.142 0 -3.142;</a:t>
            </a:r>
          </a:p>
          <a:p>
            <a:pPr lvl="1"/>
            <a:r>
              <a:rPr lang="en-US" sz="1600" dirty="0" smtClean="0"/>
              <a:t>0.9   0.5   0 - 3.142 0 -3.142;</a:t>
            </a:r>
          </a:p>
          <a:p>
            <a:pPr lvl="1"/>
            <a:r>
              <a:rPr lang="en-US" sz="1600" dirty="0" smtClean="0"/>
              <a:t>0.7  -0.5   0  -3.142 0 -3.142;</a:t>
            </a:r>
          </a:p>
          <a:p>
            <a:pPr lvl="1"/>
            <a:r>
              <a:rPr lang="en-US" sz="1600" dirty="0" smtClean="0"/>
              <a:t>0.7   0      0  -3.142 0 -3.142;</a:t>
            </a:r>
          </a:p>
          <a:p>
            <a:pPr lvl="1"/>
            <a:r>
              <a:rPr lang="en-US" sz="1600" dirty="0" smtClean="0"/>
              <a:t>0.7   0.5   0  -3.142 0 -3.142;</a:t>
            </a:r>
          </a:p>
          <a:p>
            <a:pPr lvl="1"/>
            <a:r>
              <a:rPr lang="en-US" sz="1600" dirty="0" smtClean="0"/>
              <a:t>0.5  -0.5   0  -3.142 0 -3.142;</a:t>
            </a:r>
          </a:p>
          <a:p>
            <a:pPr lvl="1"/>
            <a:r>
              <a:rPr lang="en-US" sz="1600" dirty="0" smtClean="0"/>
              <a:t>0.5   0      0   -3.142 0 -3.142;</a:t>
            </a:r>
          </a:p>
          <a:p>
            <a:pPr lvl="1"/>
            <a:r>
              <a:rPr lang="en-US" sz="1600" dirty="0" smtClean="0"/>
              <a:t>0.5   0.5   0  -3.142 0 -3.142;</a:t>
            </a:r>
          </a:p>
          <a:p>
            <a:r>
              <a:rPr lang="en-US" sz="1600" dirty="0" smtClean="0"/>
              <a:t>];</a:t>
            </a:r>
          </a:p>
          <a:p>
            <a:r>
              <a:rPr lang="en-US" sz="1600" dirty="0" smtClean="0"/>
              <a:t>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838200" y="4267200"/>
            <a:ext cx="27432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Reachablility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horpla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3810000"/>
            <a:ext cx="4238625" cy="2133600"/>
          </a:xfrm>
          <a:prstGeom prst="rect">
            <a:avLst/>
          </a:prstGeom>
        </p:spPr>
      </p:pic>
      <p:pic>
        <p:nvPicPr>
          <p:cNvPr id="9" name="Picture 8" descr="hori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1430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Plane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57200"/>
          </a:xfrm>
        </p:spPr>
        <p:txBody>
          <a:bodyPr/>
          <a:lstStyle/>
          <a:p>
            <a:fld id="{55E58538-A7A1-4FC2-8B61-DAFA10F17F0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 descr="image015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3124200"/>
            <a:ext cx="609524" cy="609524"/>
          </a:xfrm>
          <a:prstGeom prst="rect">
            <a:avLst/>
          </a:prstGeom>
        </p:spPr>
      </p:pic>
      <p:pic>
        <p:nvPicPr>
          <p:cNvPr id="8" name="horiz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057400" y="1562100"/>
            <a:ext cx="5486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the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5105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 most of the task goals experimented the best manipulator structure was found to be RRR/RRR structure, supporting the fact that most industrial manipulators are of this type</a:t>
            </a:r>
          </a:p>
          <a:p>
            <a:pPr algn="just"/>
            <a:r>
              <a:rPr lang="en-US" dirty="0" smtClean="0"/>
              <a:t>Making the joint displacement and joint twist angles continuous greatly improved the </a:t>
            </a:r>
            <a:r>
              <a:rPr lang="en-US" dirty="0" err="1" smtClean="0"/>
              <a:t>reachability</a:t>
            </a:r>
            <a:r>
              <a:rPr lang="en-US" dirty="0" smtClean="0"/>
              <a:t> of the structures</a:t>
            </a:r>
          </a:p>
          <a:p>
            <a:pPr algn="just"/>
            <a:r>
              <a:rPr lang="en-US" dirty="0" smtClean="0"/>
              <a:t>In the case of a few structures the algorithm failed to reach all the task points. For example, RPP/RRR configuration could not accomplish the spherical task goal with in the given joint limitations</a:t>
            </a:r>
          </a:p>
          <a:p>
            <a:pPr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5105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In this work we have present a general methodology for task based prototyping of serial robotic manipulators</a:t>
            </a:r>
          </a:p>
          <a:p>
            <a:pPr algn="just"/>
            <a:r>
              <a:rPr lang="en-US" dirty="0" smtClean="0"/>
              <a:t>This framework can be used generate task specific manipulator structures based on the task descriptions</a:t>
            </a:r>
          </a:p>
          <a:p>
            <a:pPr algn="just"/>
            <a:r>
              <a:rPr lang="en-US" dirty="0" smtClean="0"/>
              <a:t>The frameworks allows for practical joint constraints to be imposed during the design stage of the manipulator</a:t>
            </a:r>
          </a:p>
          <a:p>
            <a:pPr algn="just"/>
            <a:r>
              <a:rPr lang="en-US" dirty="0" smtClean="0"/>
              <a:t>Existing structures can be checked for task suitability and optimized</a:t>
            </a:r>
          </a:p>
          <a:p>
            <a:pPr algn="just"/>
            <a:r>
              <a:rPr lang="en-US" dirty="0" smtClean="0"/>
              <a:t>The methodology works well with both  analytical and numerical inverse kinematics module</a:t>
            </a:r>
          </a:p>
          <a:p>
            <a:pPr algn="just"/>
            <a:r>
              <a:rPr lang="en-US" dirty="0" smtClean="0"/>
              <a:t>A novel approach to finding the inverse kinematic solutions using PSO is also presented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Adding a library of known manipulator configurations, such as PUMA, SCARA, FANUC, Mitsubishi etc for easy look up of task suitability of existing manipulators and if need be, modify them</a:t>
            </a:r>
          </a:p>
          <a:p>
            <a:r>
              <a:rPr lang="en-US" dirty="0" smtClean="0"/>
              <a:t>Adding additional criteria for optimizing the structures</a:t>
            </a:r>
          </a:p>
          <a:p>
            <a:r>
              <a:rPr lang="en-US" dirty="0" smtClean="0"/>
              <a:t>Incorporating obstacle avoidance features, where in the manipulator can reach the task point while avoiding a certain obstacles</a:t>
            </a:r>
          </a:p>
          <a:p>
            <a:r>
              <a:rPr lang="en-US" dirty="0" smtClean="0"/>
              <a:t>Further developing the PSO based inverse kinematics module using dynamic swarming and attract/repel swarm strategies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0"/>
            <a:ext cx="7772400" cy="715962"/>
          </a:xfrm>
        </p:spPr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Robotic Manipulators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257800" y="1371600"/>
            <a:ext cx="3657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Open kinematic chain of mechanical links</a:t>
            </a:r>
          </a:p>
          <a:p>
            <a:r>
              <a:rPr lang="en-US" dirty="0" smtClean="0"/>
              <a:t>Physically anchored at the base</a:t>
            </a:r>
          </a:p>
          <a:p>
            <a:r>
              <a:rPr lang="en-US" dirty="0" smtClean="0"/>
              <a:t>Mostly consist of a manipulating links followed by a wrist</a:t>
            </a:r>
          </a:p>
          <a:p>
            <a:r>
              <a:rPr lang="en-US" smtClean="0"/>
              <a:t>Serial manipulators </a:t>
            </a:r>
            <a:r>
              <a:rPr lang="en-US" dirty="0" smtClean="0"/>
              <a:t>are by far the most commonly found industrial robots</a:t>
            </a:r>
          </a:p>
          <a:p>
            <a:r>
              <a:rPr lang="en-US" dirty="0" smtClean="0"/>
              <a:t>A $2 Billion industry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4669025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Task Based Design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Task optimized manipulators are more effective, efficient  and guarantee optimal task performance under constraints</a:t>
            </a:r>
          </a:p>
          <a:p>
            <a:r>
              <a:rPr lang="en-US" dirty="0" smtClean="0"/>
              <a:t>There is a close relation between the structure of manipulator and its kinematic performance</a:t>
            </a:r>
          </a:p>
          <a:p>
            <a:r>
              <a:rPr lang="en-US" dirty="0" smtClean="0"/>
              <a:t>A need to reverse engineer optimal manipulator geometries based on task requirements</a:t>
            </a:r>
          </a:p>
          <a:p>
            <a:r>
              <a:rPr lang="en-US" dirty="0" smtClean="0"/>
              <a:t>The ultimate goal of task based design model is to be able to synthesize optimal manipulator configurations based on the task descriptions and operating constraints </a:t>
            </a:r>
          </a:p>
          <a:p>
            <a:r>
              <a:rPr lang="en-US" dirty="0" smtClean="0"/>
              <a:t>An overall framework to generate optimal designs based on specific robot applications is still missing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diff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143000"/>
            <a:ext cx="7315200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600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Task Visualization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1430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 though the design criteria can be infinite, depending on the manipulators application</a:t>
            </a:r>
          </a:p>
          <a:p>
            <a:r>
              <a:rPr lang="en-US" dirty="0" smtClean="0"/>
              <a:t>We begin with a set of minimum criteria, such as, the ability reach and to orient the end-</a:t>
            </a:r>
            <a:r>
              <a:rPr lang="en-US" dirty="0" err="1" smtClean="0"/>
              <a:t>effector</a:t>
            </a:r>
            <a:r>
              <a:rPr lang="en-US" dirty="0" smtClean="0"/>
              <a:t> and generate velocities in arbitrary directions at the task points</a:t>
            </a:r>
          </a:p>
          <a:p>
            <a:r>
              <a:rPr lang="en-US" dirty="0" smtClean="0"/>
              <a:t>Basic requirements for task-based design</a:t>
            </a:r>
          </a:p>
          <a:p>
            <a:pPr lvl="1"/>
            <a:r>
              <a:rPr lang="en-US" dirty="0" err="1" smtClean="0"/>
              <a:t>Reachability</a:t>
            </a:r>
            <a:r>
              <a:rPr lang="en-US" dirty="0" smtClean="0"/>
              <a:t> ( includes orientation)</a:t>
            </a:r>
          </a:p>
          <a:p>
            <a:pPr lvl="1"/>
            <a:r>
              <a:rPr lang="en-US" dirty="0" smtClean="0"/>
              <a:t>Manipulability (ability to generate velocities in arbitrary directions)</a:t>
            </a:r>
          </a:p>
          <a:p>
            <a:r>
              <a:rPr lang="en-US" dirty="0" smtClean="0"/>
              <a:t>Operating constraints – joint limitations</a:t>
            </a:r>
          </a:p>
          <a:p>
            <a:r>
              <a:rPr lang="en-US" dirty="0" smtClean="0"/>
              <a:t>Based on the above criteria the methodology should be able to generate optimal manipulator structure (DH Parameters)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 - Denavit Hartenberg Notation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Kinematic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Denavit-Hartenberg</a:t>
            </a:r>
            <a:r>
              <a:rPr lang="en-US" dirty="0" smtClean="0"/>
              <a:t> (DH) notation, each manipulator link can be represented using four parameters</a:t>
            </a:r>
          </a:p>
          <a:p>
            <a:pPr lvl="1"/>
            <a:endParaRPr lang="en-US" dirty="0" smtClean="0"/>
          </a:p>
          <a:p>
            <a:pPr lvl="1"/>
            <a:r>
              <a:rPr lang="en-US" sz="2600" dirty="0" smtClean="0"/>
              <a:t>Link Length (a)</a:t>
            </a:r>
          </a:p>
          <a:p>
            <a:pPr lvl="1"/>
            <a:r>
              <a:rPr lang="en-US" sz="2600" dirty="0" smtClean="0"/>
              <a:t>Link Twist (</a:t>
            </a:r>
            <a:r>
              <a:rPr lang="el-GR" sz="2600" dirty="0" smtClean="0">
                <a:latin typeface="Times New Roman"/>
                <a:cs typeface="Times New Roman"/>
              </a:rPr>
              <a:t>α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/>
              <a:t>Link Offset (d)</a:t>
            </a:r>
          </a:p>
          <a:p>
            <a:pPr lvl="1"/>
            <a:r>
              <a:rPr lang="en-US" sz="2600" dirty="0" smtClean="0"/>
              <a:t>Joint Angle (</a:t>
            </a:r>
            <a:r>
              <a:rPr lang="el-GR" sz="2600" dirty="0" smtClean="0">
                <a:latin typeface="Times New Roman"/>
                <a:cs typeface="Times New Roman"/>
              </a:rPr>
              <a:t>θ</a:t>
            </a:r>
            <a:r>
              <a:rPr lang="en-US" sz="2600" dirty="0" smtClean="0"/>
              <a:t>)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If link is revolute 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dirty="0" smtClean="0"/>
              <a:t> is variable, if prismatic d is variable</a:t>
            </a:r>
          </a:p>
          <a:p>
            <a:pPr lvl="1" algn="just">
              <a:buNone/>
            </a:pPr>
            <a:r>
              <a:rPr lang="en-US" dirty="0" smtClean="0"/>
              <a:t>Three parameters required to describe any link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Denavit</a:t>
            </a:r>
            <a:r>
              <a:rPr lang="en-US" dirty="0" smtClean="0"/>
              <a:t> &amp; </a:t>
            </a:r>
            <a:r>
              <a:rPr lang="en-US" dirty="0" err="1" smtClean="0"/>
              <a:t>Hatenberg</a:t>
            </a:r>
            <a:endParaRPr lang="en-US" dirty="0" smtClean="0"/>
          </a:p>
          <a:p>
            <a:r>
              <a:rPr lang="en-US" dirty="0" smtClean="0"/>
              <a:t>ASME Journal of Applied Mechanics</a:t>
            </a:r>
            <a:endParaRPr lang="en-US" dirty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2438400"/>
            <a:ext cx="41508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Kinematic Structure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8538-A7A1-4FC2-8B61-DAFA10F17F0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/>
          <a:lstStyle/>
          <a:p>
            <a:r>
              <a:rPr lang="en-US" dirty="0" smtClean="0"/>
              <a:t>Design parameter for revolute link  –  </a:t>
            </a:r>
          </a:p>
          <a:p>
            <a:r>
              <a:rPr lang="en-US" dirty="0" smtClean="0"/>
              <a:t>Design parameter for prismatic link – </a:t>
            </a:r>
          </a:p>
          <a:p>
            <a:r>
              <a:rPr lang="en-US" dirty="0" smtClean="0"/>
              <a:t>3n parameters are required to define an n-degree of freedom manipulator</a:t>
            </a:r>
          </a:p>
          <a:p>
            <a:r>
              <a:rPr lang="en-US" dirty="0" smtClean="0"/>
              <a:t>The Configuration set (DH) for a n-</a:t>
            </a:r>
            <a:r>
              <a:rPr lang="en-US" dirty="0" err="1" smtClean="0"/>
              <a:t>DoF</a:t>
            </a:r>
            <a:r>
              <a:rPr lang="en-US" dirty="0" smtClean="0"/>
              <a:t> manipulator is given as: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 4, 2014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852159" y="1447800"/>
          <a:ext cx="1005841" cy="457200"/>
        </p:xfrm>
        <a:graphic>
          <a:graphicData uri="http://schemas.openxmlformats.org/presentationml/2006/ole">
            <p:oleObj spid="_x0000_s78849" name="Equation" r:id="rId3" imgW="558720" imgH="2538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875020" y="1905000"/>
          <a:ext cx="982980" cy="457200"/>
        </p:xfrm>
        <a:graphic>
          <a:graphicData uri="http://schemas.openxmlformats.org/presentationml/2006/ole">
            <p:oleObj spid="_x0000_s78852" name="Equation" r:id="rId4" imgW="545760" imgH="2538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19200" y="4495800"/>
          <a:ext cx="7239000" cy="499241"/>
        </p:xfrm>
        <a:graphic>
          <a:graphicData uri="http://schemas.openxmlformats.org/presentationml/2006/ole">
            <p:oleObj spid="_x0000_s78853" name="Equation" r:id="rId5" imgW="36828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ine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0000"/>
      </a:accent1>
      <a:accent2>
        <a:srgbClr val="7030A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5000</TotalTime>
  <Words>1821</Words>
  <Application>Microsoft Office PowerPoint</Application>
  <PresentationFormat>On-screen Show (4:3)</PresentationFormat>
  <Paragraphs>296</Paragraphs>
  <Slides>38</Slides>
  <Notes>1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Equity</vt:lpstr>
      <vt:lpstr>Equation</vt:lpstr>
      <vt:lpstr>Goal Directed Design of Serial Robotic Manipulators</vt:lpstr>
      <vt:lpstr>Objective</vt:lpstr>
      <vt:lpstr>Presentation Outline</vt:lpstr>
      <vt:lpstr>Serial Robotic Manipulators</vt:lpstr>
      <vt:lpstr>Task Based Design</vt:lpstr>
      <vt:lpstr>Problem Statement</vt:lpstr>
      <vt:lpstr>Problem Statement</vt:lpstr>
      <vt:lpstr>Kinematic Structure</vt:lpstr>
      <vt:lpstr>Kinematic Structure</vt:lpstr>
      <vt:lpstr>Assumptions</vt:lpstr>
      <vt:lpstr>Solution Methodology</vt:lpstr>
      <vt:lpstr>Solution Methodology</vt:lpstr>
      <vt:lpstr>Constrained Joint Space</vt:lpstr>
      <vt:lpstr>Reachability</vt:lpstr>
      <vt:lpstr>Reachability</vt:lpstr>
      <vt:lpstr>Solution Methodology</vt:lpstr>
      <vt:lpstr>Planar Manipulator Reachability</vt:lpstr>
      <vt:lpstr>Optimization</vt:lpstr>
      <vt:lpstr>Methodology Flow Chart</vt:lpstr>
      <vt:lpstr>Structures Generated by Simulated Annealing</vt:lpstr>
      <vt:lpstr>Particle Swarm Optimization</vt:lpstr>
      <vt:lpstr>Inverse Kinematics using PSO</vt:lpstr>
      <vt:lpstr>Inverse Kinematics using PSO</vt:lpstr>
      <vt:lpstr>Puma Arm Inverse solutions</vt:lpstr>
      <vt:lpstr>Inverse Kinematics using PSO</vt:lpstr>
      <vt:lpstr>Puma Inverse Kinematics using PSO</vt:lpstr>
      <vt:lpstr>Inverse Kinematics using PSO</vt:lpstr>
      <vt:lpstr>Experiments</vt:lpstr>
      <vt:lpstr>Ring Task Goal</vt:lpstr>
      <vt:lpstr>Ring Task Goal</vt:lpstr>
      <vt:lpstr>Sphere Goal</vt:lpstr>
      <vt:lpstr>Sphere Goal</vt:lpstr>
      <vt:lpstr>Horizontal Plane Goal</vt:lpstr>
      <vt:lpstr>Horizontal Plane Goal</vt:lpstr>
      <vt:lpstr>Analysis of the Results</vt:lpstr>
      <vt:lpstr>Conclusions</vt:lpstr>
      <vt:lpstr>Future Work</vt:lpstr>
      <vt:lpstr>Questions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Sarosh</dc:creator>
  <cp:lastModifiedBy>Sarosh</cp:lastModifiedBy>
  <cp:revision>471</cp:revision>
  <dcterms:created xsi:type="dcterms:W3CDTF">2013-11-09T18:56:26Z</dcterms:created>
  <dcterms:modified xsi:type="dcterms:W3CDTF">2014-04-04T14:23:10Z</dcterms:modified>
</cp:coreProperties>
</file>